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9"/>
  </p:notesMasterIdLst>
  <p:sldIdLst>
    <p:sldId id="256" r:id="rId4"/>
    <p:sldId id="257" r:id="rId5"/>
    <p:sldId id="258" r:id="rId6"/>
    <p:sldId id="260" r:id="rId7"/>
    <p:sldId id="259" r:id="rId8"/>
  </p:sldIdLst>
  <p:sldSz cx="10080625" cy="7559675"/>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53"/>
    <p:restoredTop sz="94703"/>
  </p:normalViewPr>
  <p:slideViewPr>
    <p:cSldViewPr snapToGrid="0">
      <p:cViewPr varScale="1">
        <p:scale>
          <a:sx n="160" d="100"/>
          <a:sy n="16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109"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&lt;header&gt;</a:t>
            </a:r>
          </a:p>
        </p:txBody>
      </p:sp>
      <p:sp>
        <p:nvSpPr>
          <p:cNvPr id="110"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&lt;date/time&gt;</a:t>
            </a:r>
          </a:p>
        </p:txBody>
      </p:sp>
      <p:sp>
        <p:nvSpPr>
          <p:cNvPr id="111"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&lt;footer&gt;</a:t>
            </a:r>
          </a:p>
        </p:txBody>
      </p:sp>
      <p:sp>
        <p:nvSpPr>
          <p:cNvPr id="112" name="PlaceHolder 5"/>
          <p:cNvSpPr>
            <a:spLocks noGrp="1"/>
          </p:cNvSpPr>
          <p:nvPr>
            <p:ph type="sldNum"/>
          </p:nvPr>
        </p:nvSpPr>
        <p:spPr>
          <a:xfrm>
            <a:off x="4278960" y="10157400"/>
            <a:ext cx="3280680" cy="534240"/>
          </a:xfrm>
          <a:prstGeom prst="rect">
            <a:avLst/>
          </a:prstGeom>
        </p:spPr>
        <p:txBody>
          <a:bodyPr lIns="0" tIns="0" rIns="0" bIns="0" anchor="b"/>
          <a:lstStyle/>
          <a:p>
            <a:pPr algn="r"/>
            <a:fld id="{2409560A-1CEE-49A9-A54A-45D0C9196D28}" type="slidenum">
              <a:rPr lang="en-GB" sz="1400" b="0" strike="noStrike" spc="-1">
                <a:solidFill>
                  <a:srgbClr val="000000"/>
                </a:solidFill>
                <a:uFill>
                  <a:solidFill>
                    <a:srgbClr val="FFFFFF"/>
                  </a:solidFill>
                </a:uFill>
                <a:latin typeface="Times New Roman"/>
              </a:rPr>
              <a:t>‹#›</a:t>
            </a:fld>
            <a:endParaRPr lang="en-GB"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65496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278240" y="10156680"/>
            <a:ext cx="327888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B6624234-68A6-4986-9A7D-B75647742E7B}" type="slidenum">
              <a:rPr lang="en-GB" sz="1400" b="0" strike="noStrike" spc="-1">
                <a:solidFill>
                  <a:srgbClr val="000000"/>
                </a:solidFill>
                <a:uFill>
                  <a:solidFill>
                    <a:srgbClr val="FFFFFF"/>
                  </a:solidFill>
                </a:uFill>
                <a:latin typeface="Times New Roman"/>
                <a:ea typeface="DejaVu Sans"/>
              </a:rPr>
              <a:t>1</a:t>
            </a:fld>
            <a:endParaRPr lang="en-GB" sz="1800" b="0" strike="noStrike" spc="-1">
              <a:solidFill>
                <a:srgbClr val="000000"/>
              </a:solidFill>
              <a:uFill>
                <a:solidFill>
                  <a:srgbClr val="FFFFFF"/>
                </a:solidFill>
              </a:uFill>
              <a:latin typeface="Arial"/>
            </a:endParaRPr>
          </a:p>
        </p:txBody>
      </p:sp>
      <p:sp>
        <p:nvSpPr>
          <p:cNvPr id="132" name="PlaceHolder 2"/>
          <p:cNvSpPr>
            <a:spLocks noGrp="1"/>
          </p:cNvSpPr>
          <p:nvPr>
            <p:ph type="body"/>
          </p:nvPr>
        </p:nvSpPr>
        <p:spPr>
          <a:xfrm>
            <a:off x="755640" y="5078520"/>
            <a:ext cx="6047640" cy="481104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752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4278240" y="10156680"/>
            <a:ext cx="327888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D045274B-7FFB-483D-8AA9-851F3C27DEA3}" type="slidenum">
              <a:rPr lang="en-GB" sz="1400" b="0" strike="noStrike" spc="-1">
                <a:solidFill>
                  <a:srgbClr val="000000"/>
                </a:solidFill>
                <a:uFill>
                  <a:solidFill>
                    <a:srgbClr val="FFFFFF"/>
                  </a:solidFill>
                </a:uFill>
                <a:latin typeface="Times New Roman"/>
                <a:ea typeface="DejaVu Sans"/>
              </a:rPr>
              <a:t>2</a:t>
            </a:fld>
            <a:endParaRPr lang="en-GB" sz="1800" b="0" strike="noStrike" spc="-1">
              <a:solidFill>
                <a:srgbClr val="000000"/>
              </a:solidFill>
              <a:uFill>
                <a:solidFill>
                  <a:srgbClr val="FFFFFF"/>
                </a:solidFill>
              </a:uFill>
              <a:latin typeface="Arial"/>
            </a:endParaRPr>
          </a:p>
        </p:txBody>
      </p:sp>
      <p:sp>
        <p:nvSpPr>
          <p:cNvPr id="134" name="PlaceHolder 2"/>
          <p:cNvSpPr>
            <a:spLocks noGrp="1"/>
          </p:cNvSpPr>
          <p:nvPr>
            <p:ph type="body"/>
          </p:nvPr>
        </p:nvSpPr>
        <p:spPr>
          <a:xfrm>
            <a:off x="755640" y="5078520"/>
            <a:ext cx="6047640" cy="481104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752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4278240" y="10156680"/>
            <a:ext cx="327888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0F1BA46D-254C-4569-8A22-3DC301D6FA93}" type="slidenum">
              <a:rPr lang="en-GB" sz="1400" b="0" strike="noStrike" spc="-1">
                <a:solidFill>
                  <a:srgbClr val="000000"/>
                </a:solidFill>
                <a:uFill>
                  <a:solidFill>
                    <a:srgbClr val="FFFFFF"/>
                  </a:solidFill>
                </a:uFill>
                <a:latin typeface="Times New Roman"/>
                <a:ea typeface="DejaVu Sans"/>
              </a:rPr>
              <a:t>3</a:t>
            </a:fld>
            <a:endParaRPr lang="en-GB" sz="1800" b="0" strike="noStrike" spc="-1">
              <a:solidFill>
                <a:srgbClr val="000000"/>
              </a:solidFill>
              <a:uFill>
                <a:solidFill>
                  <a:srgbClr val="FFFFFF"/>
                </a:solidFill>
              </a:uFill>
              <a:latin typeface="Arial"/>
            </a:endParaRPr>
          </a:p>
        </p:txBody>
      </p:sp>
      <p:sp>
        <p:nvSpPr>
          <p:cNvPr id="136" name="PlaceHolder 2"/>
          <p:cNvSpPr>
            <a:spLocks noGrp="1"/>
          </p:cNvSpPr>
          <p:nvPr>
            <p:ph type="body"/>
          </p:nvPr>
        </p:nvSpPr>
        <p:spPr>
          <a:xfrm>
            <a:off x="755640" y="5078520"/>
            <a:ext cx="6047640" cy="481104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7306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4278240" y="10156680"/>
            <a:ext cx="3278520" cy="532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100000"/>
              </a:lnSpc>
            </a:pPr>
            <a:fld id="{F10C3B5B-94DD-485E-984A-30AB3602EAB9}" type="slidenum">
              <a:rPr lang="en-GB" sz="1400" b="0" strike="noStrike" spc="-1">
                <a:solidFill>
                  <a:srgbClr val="000000"/>
                </a:solidFill>
                <a:uFill>
                  <a:solidFill>
                    <a:srgbClr val="FFFFFF"/>
                  </a:solidFill>
                </a:uFill>
                <a:latin typeface="Times New Roman"/>
                <a:ea typeface="DejaVu Sans"/>
              </a:rPr>
              <a:t>5</a:t>
            </a:fld>
            <a:endParaRPr lang="en-GB" sz="1800" b="0" strike="noStrike" spc="-1">
              <a:solidFill>
                <a:srgbClr val="000000"/>
              </a:solidFill>
              <a:uFill>
                <a:solidFill>
                  <a:srgbClr val="FFFFFF"/>
                </a:solidFill>
              </a:uFill>
              <a:latin typeface="Arial"/>
            </a:endParaRPr>
          </a:p>
        </p:txBody>
      </p:sp>
      <p:sp>
        <p:nvSpPr>
          <p:cNvPr id="138" name="PlaceHolder 2"/>
          <p:cNvSpPr>
            <a:spLocks noGrp="1"/>
          </p:cNvSpPr>
          <p:nvPr>
            <p:ph type="body"/>
          </p:nvPr>
        </p:nvSpPr>
        <p:spPr>
          <a:xfrm>
            <a:off x="755640" y="5078520"/>
            <a:ext cx="6047280" cy="4810680"/>
          </a:xfrm>
          <a:prstGeom prst="rect">
            <a:avLst/>
          </a:prstGeom>
        </p:spPr>
        <p:txBody>
          <a:bodyPr lIns="0" tIns="0" rIns="0" bIns="0" anchor="ctr"/>
          <a:lstStyle/>
          <a:p>
            <a:endParaRPr lang="en-GB"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7269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2292480" y="1768680"/>
            <a:ext cx="5494680" cy="4384080"/>
          </a:xfrm>
          <a:prstGeom prst="rect">
            <a:avLst/>
          </a:prstGeom>
          <a:ln>
            <a:noFill/>
          </a:ln>
        </p:spPr>
      </p:pic>
      <p:pic>
        <p:nvPicPr>
          <p:cNvPr id="35" name="Picture 34"/>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2292480" y="1768680"/>
            <a:ext cx="5494680" cy="4384080"/>
          </a:xfrm>
          <a:prstGeom prst="rect">
            <a:avLst/>
          </a:prstGeom>
          <a:ln>
            <a:noFill/>
          </a:ln>
        </p:spPr>
      </p:pic>
      <p:pic>
        <p:nvPicPr>
          <p:cNvPr id="71" name="Picture 70"/>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106" name="Picture 105"/>
          <p:cNvPicPr/>
          <p:nvPr/>
        </p:nvPicPr>
        <p:blipFill>
          <a:blip r:embed="rId2"/>
          <a:stretch/>
        </p:blipFill>
        <p:spPr>
          <a:xfrm>
            <a:off x="2292480" y="1768680"/>
            <a:ext cx="5494680" cy="4384080"/>
          </a:xfrm>
          <a:prstGeom prst="rect">
            <a:avLst/>
          </a:prstGeom>
          <a:ln>
            <a:noFill/>
          </a:ln>
        </p:spPr>
      </p:pic>
      <p:pic>
        <p:nvPicPr>
          <p:cNvPr id="107" name="Picture 106"/>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est-simulator.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journal.frontiersin.org/Journal/10.3389/fninf.2017.00030/abstra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journal.frontiersin.org/Journal/10.3389/fninf.2017.00030/abstrac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www.nest-simulator.org/" TargetMode="External"/><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www.nest-initiative.org/" TargetMode="External"/><Relationship Id="rId5" Type="http://schemas.openxmlformats.org/officeDocument/2006/relationships/hyperlink" Target="http://mail.nest-initiative.org/cgi-bin/mailman/listinfo/nest_user" TargetMode="External"/><Relationship Id="rId4" Type="http://schemas.openxmlformats.org/officeDocument/2006/relationships/hyperlink" Target="http://github.com/nest/nest-simulator" TargetMode="External"/><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503280" y="1474920"/>
            <a:ext cx="9070200" cy="1261440"/>
          </a:xfrm>
          <a:prstGeom prst="rect">
            <a:avLst/>
          </a:prstGeom>
          <a:noFill/>
          <a:ln>
            <a:noFill/>
          </a:ln>
        </p:spPr>
        <p:style>
          <a:lnRef idx="0">
            <a:scrgbClr r="0" g="0" b="0"/>
          </a:lnRef>
          <a:fillRef idx="0">
            <a:scrgbClr r="0" g="0" b="0"/>
          </a:fillRef>
          <a:effectRef idx="0">
            <a:scrgbClr r="0" g="0" b="0"/>
          </a:effectRef>
          <a:fontRef idx="minor"/>
        </p:style>
        <p:txBody>
          <a:bodyPr lIns="0" tIns="39240" rIns="0" bIns="0" anchor="ctr"/>
          <a:lstStyle/>
          <a:p>
            <a:pPr algn="ctr">
              <a:lnSpc>
                <a:spcPct val="100000"/>
              </a:lnSpc>
            </a:pPr>
            <a:r>
              <a:rPr lang="en-GB" sz="4400" b="0" strike="noStrike" spc="-1">
                <a:solidFill>
                  <a:srgbClr val="800000"/>
                </a:solidFill>
                <a:uFill>
                  <a:solidFill>
                    <a:srgbClr val="FFFFFF"/>
                  </a:solidFill>
                </a:uFill>
                <a:latin typeface="Arial"/>
                <a:ea typeface="Noto Sans CJK SC Regular"/>
              </a:rPr>
              <a:t>NEST: The Neural Simulation Tool</a:t>
            </a:r>
            <a:endParaRPr lang="en-GB" sz="1800" b="0" strike="noStrike" spc="-1">
              <a:solidFill>
                <a:srgbClr val="000000"/>
              </a:solidFill>
              <a:uFill>
                <a:solidFill>
                  <a:srgbClr val="FFFFFF"/>
                </a:solidFill>
              </a:uFill>
              <a:latin typeface="Arial"/>
            </a:endParaRPr>
          </a:p>
        </p:txBody>
      </p:sp>
      <p:sp>
        <p:nvSpPr>
          <p:cNvPr id="114" name="CustomShape 2"/>
          <p:cNvSpPr/>
          <p:nvPr/>
        </p:nvSpPr>
        <p:spPr>
          <a:xfrm>
            <a:off x="503280" y="3059280"/>
            <a:ext cx="9070200" cy="648720"/>
          </a:xfrm>
          <a:prstGeom prst="rect">
            <a:avLst/>
          </a:prstGeom>
          <a:noFill/>
          <a:ln>
            <a:noFill/>
          </a:ln>
        </p:spPr>
        <p:style>
          <a:lnRef idx="0">
            <a:scrgbClr r="0" g="0" b="0"/>
          </a:lnRef>
          <a:fillRef idx="0">
            <a:scrgbClr r="0" g="0" b="0"/>
          </a:fillRef>
          <a:effectRef idx="0">
            <a:scrgbClr r="0" g="0" b="0"/>
          </a:effectRef>
          <a:fontRef idx="minor"/>
        </p:style>
        <p:txBody>
          <a:bodyPr lIns="0" tIns="28440" rIns="0" bIns="0" anchor="ctr"/>
          <a:lstStyle/>
          <a:p>
            <a:pPr algn="ctr">
              <a:lnSpc>
                <a:spcPct val="100000"/>
              </a:lnSpc>
            </a:pPr>
            <a:r>
              <a:rPr lang="en-GB" sz="3200" b="0" u="sng" strike="noStrike" spc="-1">
                <a:solidFill>
                  <a:srgbClr val="0000FF"/>
                </a:solidFill>
                <a:uFill>
                  <a:solidFill>
                    <a:srgbClr val="FFFFFF"/>
                  </a:solidFill>
                </a:uFill>
                <a:latin typeface="Arial"/>
                <a:ea typeface="Noto Sans CJK SC Regular"/>
                <a:hlinkClick r:id="rId3"/>
              </a:rPr>
              <a:t>http://www.nest-simulator.org</a:t>
            </a:r>
            <a:r>
              <a:rPr lang="en-GB" sz="3200" b="0" strike="noStrike" spc="-1">
                <a:solidFill>
                  <a:srgbClr val="0000FF"/>
                </a:solidFill>
                <a:uFill>
                  <a:solidFill>
                    <a:srgbClr val="FFFFFF"/>
                  </a:solidFill>
                </a:uFill>
                <a:latin typeface="Arial"/>
                <a:ea typeface="Noto Sans CJK SC Regular"/>
              </a:rPr>
              <a:t> </a:t>
            </a:r>
            <a:endParaRPr lang="en-GB" sz="1800" b="0" strike="noStrike" spc="-1">
              <a:solidFill>
                <a:srgbClr val="000000"/>
              </a:solidFill>
              <a:uFill>
                <a:solidFill>
                  <a:srgbClr val="FFFFFF"/>
                </a:solidFill>
              </a:uFill>
              <a:latin typeface="Arial"/>
            </a:endParaRPr>
          </a:p>
        </p:txBody>
      </p:sp>
      <p:sp>
        <p:nvSpPr>
          <p:cNvPr id="115" name="CustomShape 3"/>
          <p:cNvSpPr/>
          <p:nvPr/>
        </p:nvSpPr>
        <p:spPr>
          <a:xfrm>
            <a:off x="216000" y="7020000"/>
            <a:ext cx="2878920" cy="39600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nSpc>
                <a:spcPct val="93000"/>
              </a:lnSpc>
            </a:pPr>
            <a:r>
              <a:rPr lang="en-GB" sz="1800" b="1" strike="noStrike" spc="-1">
                <a:solidFill>
                  <a:srgbClr val="808080"/>
                </a:solidFill>
                <a:uFill>
                  <a:solidFill>
                    <a:srgbClr val="FFFFFF"/>
                  </a:solidFill>
                </a:uFill>
                <a:latin typeface="Arial"/>
                <a:ea typeface="Noto Sans CJK SC Regular"/>
              </a:rPr>
              <a:t>Neuroinformatics tutorial</a:t>
            </a:r>
            <a:endParaRPr lang="en-GB" sz="1800" b="0" strike="noStrike" spc="-1">
              <a:solidFill>
                <a:srgbClr val="000000"/>
              </a:solidFill>
              <a:uFill>
                <a:solidFill>
                  <a:srgbClr val="FFFFFF"/>
                </a:solidFill>
              </a:uFill>
              <a:latin typeface="Arial"/>
            </a:endParaRPr>
          </a:p>
        </p:txBody>
      </p:sp>
      <p:sp>
        <p:nvSpPr>
          <p:cNvPr id="116" name="CustomShape 4"/>
          <p:cNvSpPr/>
          <p:nvPr/>
        </p:nvSpPr>
        <p:spPr>
          <a:xfrm>
            <a:off x="1295280" y="4932360"/>
            <a:ext cx="7487640" cy="125028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gn="just">
              <a:lnSpc>
                <a:spcPct val="93000"/>
              </a:lnSpc>
            </a:pPr>
            <a:r>
              <a:rPr lang="en-GB" sz="1800" b="0" strike="noStrike" spc="-1" dirty="0">
                <a:solidFill>
                  <a:srgbClr val="000000"/>
                </a:solidFill>
                <a:uFill>
                  <a:solidFill>
                    <a:srgbClr val="FFFFFF"/>
                  </a:solidFill>
                </a:uFill>
                <a:latin typeface="Arial"/>
                <a:ea typeface="Noto Sans CJK SC Regular"/>
              </a:rPr>
              <a:t>NEST is a simulator for spiking neural network models focusing on the dynamics, size and structure of neural systems rather than on the exact morphology of individual neurons. NEST is ideal for networks of spiking neurons of any size, from individual neurons to whole-brain models.</a:t>
            </a:r>
            <a:endParaRPr lang="en-GB" sz="1800" b="0" strike="noStrike" spc="-1" dirty="0">
              <a:solidFill>
                <a:srgbClr val="000000"/>
              </a:solidFill>
              <a:uFill>
                <a:solidFill>
                  <a:srgbClr val="FFFFFF"/>
                </a:solidFill>
              </a:uFill>
              <a:latin typeface="Arial"/>
            </a:endParaRPr>
          </a:p>
        </p:txBody>
      </p:sp>
      <p:sp>
        <p:nvSpPr>
          <p:cNvPr id="117" name="Line 5"/>
          <p:cNvSpPr/>
          <p:nvPr/>
        </p:nvSpPr>
        <p:spPr>
          <a:xfrm>
            <a:off x="0" y="6927840"/>
            <a:ext cx="10080360" cy="360"/>
          </a:xfrm>
          <a:prstGeom prst="line">
            <a:avLst/>
          </a:prstGeom>
          <a:ln w="15840">
            <a:solidFill>
              <a:schemeClr val="bg2"/>
            </a:solidFill>
            <a:round/>
          </a:ln>
        </p:spPr>
        <p:style>
          <a:lnRef idx="0">
            <a:scrgbClr r="0" g="0" b="0"/>
          </a:lnRef>
          <a:fillRef idx="0">
            <a:scrgbClr r="0" g="0" b="0"/>
          </a:fillRef>
          <a:effectRef idx="0">
            <a:scrgbClr r="0" g="0" b="0"/>
          </a:effectRef>
          <a:fontRef idx="minor"/>
        </p:style>
      </p:sp>
      <p:sp>
        <p:nvSpPr>
          <p:cNvPr id="118" name="CustomShape 6"/>
          <p:cNvSpPr/>
          <p:nvPr/>
        </p:nvSpPr>
        <p:spPr>
          <a:xfrm>
            <a:off x="6696000" y="7020000"/>
            <a:ext cx="3168000" cy="39600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r">
              <a:lnSpc>
                <a:spcPct val="93000"/>
              </a:lnSpc>
            </a:pPr>
            <a:r>
              <a:rPr lang="en-GB" sz="1800" b="0" strike="noStrike" spc="-1">
                <a:solidFill>
                  <a:srgbClr val="808080"/>
                </a:solidFill>
                <a:uFill>
                  <a:solidFill>
                    <a:srgbClr val="FFFFFF"/>
                  </a:solidFill>
                </a:uFill>
                <a:latin typeface="Arial"/>
                <a:ea typeface="Noto Sans CJK SC Regular"/>
              </a:rPr>
              <a:t>1.4 Simulation environments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431640" y="683640"/>
            <a:ext cx="5667840" cy="603756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GB" sz="3200" b="1" strike="noStrike" spc="-1" dirty="0">
                <a:solidFill>
                  <a:srgbClr val="000000"/>
                </a:solidFill>
                <a:uFill>
                  <a:solidFill>
                    <a:srgbClr val="FFFFFF"/>
                  </a:solidFill>
                </a:uFill>
                <a:latin typeface="Arial"/>
                <a:ea typeface="Noto Sans CJK SC Regular"/>
              </a:rPr>
              <a:t>NEST: A powerful simulator</a:t>
            </a:r>
            <a:endParaRPr lang="en-GB" sz="1800" b="0" strike="noStrike" spc="-1" dirty="0">
              <a:solidFill>
                <a:srgbClr val="000000"/>
              </a:solidFill>
              <a:uFill>
                <a:solidFill>
                  <a:srgbClr val="FFFFFF"/>
                </a:solidFill>
              </a:uFill>
              <a:latin typeface="Arial"/>
            </a:endParaRPr>
          </a:p>
          <a:p>
            <a:pPr>
              <a:lnSpc>
                <a:spcPct val="93000"/>
              </a:lnSpc>
            </a:pP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Focused on networks of spiking point neurons</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Supports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Many neuron models including Hodgkin-Huxley-style, few-compartment models</a:t>
            </a:r>
          </a:p>
          <a:p>
            <a:pPr marL="1028880" lvl="1" indent="-285120">
              <a:lnSpc>
                <a:spcPct val="100000"/>
              </a:lnSpc>
              <a:buClr>
                <a:srgbClr val="000000"/>
              </a:buClr>
              <a:buFont typeface="Arial"/>
              <a:buChar char="•"/>
            </a:pPr>
            <a:r>
              <a:rPr lang="en-GB" spc="-1" dirty="0">
                <a:solidFill>
                  <a:srgbClr val="000000"/>
                </a:solidFill>
                <a:uFill>
                  <a:solidFill>
                    <a:srgbClr val="FFFFFF"/>
                  </a:solidFill>
                </a:uFill>
                <a:latin typeface="Arial"/>
                <a:ea typeface="Noto Sans CJK SC Regular"/>
              </a:rPr>
              <a:t>binary and </a:t>
            </a:r>
            <a:r>
              <a:rPr lang="en-GB" sz="1800" b="0" strike="noStrike" spc="-1" dirty="0">
                <a:solidFill>
                  <a:srgbClr val="000000"/>
                </a:solidFill>
                <a:uFill>
                  <a:solidFill>
                    <a:srgbClr val="FFFFFF"/>
                  </a:solidFill>
                </a:uFill>
                <a:latin typeface="Arial"/>
                <a:ea typeface="Noto Sans CJK SC Regular"/>
              </a:rPr>
              <a:t>rate models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Synaptic plasticity including </a:t>
            </a:r>
            <a:r>
              <a:rPr lang="en-GB" sz="1800" b="0" strike="noStrike" spc="-1" dirty="0" err="1">
                <a:solidFill>
                  <a:srgbClr val="000000"/>
                </a:solidFill>
                <a:uFill>
                  <a:solidFill>
                    <a:srgbClr val="FFFFFF"/>
                  </a:solidFill>
                </a:uFill>
                <a:latin typeface="Arial"/>
                <a:ea typeface="Noto Sans CJK SC Regular"/>
              </a:rPr>
              <a:t>neuromodulatory</a:t>
            </a:r>
            <a:r>
              <a:rPr lang="en-GB" sz="1800" b="0" strike="noStrike" spc="-1" dirty="0">
                <a:solidFill>
                  <a:srgbClr val="000000"/>
                </a:solidFill>
                <a:uFill>
                  <a:solidFill>
                    <a:srgbClr val="FFFFFF"/>
                  </a:solidFill>
                </a:uFill>
                <a:latin typeface="Arial"/>
                <a:ea typeface="Noto Sans CJK SC Regular"/>
              </a:rPr>
              <a:t> signals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Structural plasticity</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Gap junctions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Spatially structured networks</a:t>
            </a:r>
            <a:endParaRPr lang="en-GB" sz="1800" b="0" strike="noStrike" spc="-1" dirty="0">
              <a:solidFill>
                <a:srgbClr val="000000"/>
              </a:solidFill>
              <a:uFill>
                <a:solidFill>
                  <a:srgbClr val="FFFFFF"/>
                </a:solidFill>
              </a:uFill>
              <a:latin typeface="Arial"/>
            </a:endParaRPr>
          </a:p>
          <a:p>
            <a:pPr marL="15840" indent="27000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Python interface</a:t>
            </a:r>
            <a:endParaRPr lang="en-GB" sz="1800" b="0" strike="noStrike" spc="-1" dirty="0">
              <a:solidFill>
                <a:srgbClr val="000000"/>
              </a:solidFill>
              <a:uFill>
                <a:solidFill>
                  <a:srgbClr val="FFFFFF"/>
                </a:solidFill>
              </a:uFill>
              <a:latin typeface="Arial"/>
            </a:endParaRPr>
          </a:p>
          <a:p>
            <a:pPr marL="15840" indent="27000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Scales from laptops to supercomputers</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Active user and developer community</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Systematic quality control by continuous   integration testing and code review</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Based on over 20 years of experience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20" name="Picture 4"/>
          <p:cNvPicPr/>
          <p:nvPr/>
        </p:nvPicPr>
        <p:blipFill>
          <a:blip r:embed="rId3"/>
          <a:stretch/>
        </p:blipFill>
        <p:spPr>
          <a:xfrm>
            <a:off x="7243920" y="77400"/>
            <a:ext cx="2879640" cy="2159640"/>
          </a:xfrm>
          <a:prstGeom prst="rect">
            <a:avLst/>
          </a:prstGeom>
          <a:ln>
            <a:noFill/>
          </a:ln>
        </p:spPr>
      </p:pic>
      <p:pic>
        <p:nvPicPr>
          <p:cNvPr id="121" name="Picture 5"/>
          <p:cNvPicPr/>
          <p:nvPr/>
        </p:nvPicPr>
        <p:blipFill>
          <a:blip r:embed="rId4"/>
          <a:stretch/>
        </p:blipFill>
        <p:spPr>
          <a:xfrm>
            <a:off x="5128920" y="5364000"/>
            <a:ext cx="3085560" cy="2056680"/>
          </a:xfrm>
          <a:prstGeom prst="rect">
            <a:avLst/>
          </a:prstGeom>
          <a:ln>
            <a:noFill/>
          </a:ln>
        </p:spPr>
      </p:pic>
      <p:pic>
        <p:nvPicPr>
          <p:cNvPr id="122" name="Picture 6"/>
          <p:cNvPicPr/>
          <p:nvPr/>
        </p:nvPicPr>
        <p:blipFill>
          <a:blip r:embed="rId5"/>
          <a:stretch/>
        </p:blipFill>
        <p:spPr>
          <a:xfrm>
            <a:off x="7382880" y="4048200"/>
            <a:ext cx="2667960" cy="2000520"/>
          </a:xfrm>
          <a:prstGeom prst="rect">
            <a:avLst/>
          </a:prstGeom>
          <a:ln>
            <a:noFill/>
          </a:ln>
        </p:spPr>
      </p:pic>
      <p:pic>
        <p:nvPicPr>
          <p:cNvPr id="123" name="Picture 7"/>
          <p:cNvPicPr/>
          <p:nvPr/>
        </p:nvPicPr>
        <p:blipFill>
          <a:blip r:embed="rId6"/>
          <a:stretch/>
        </p:blipFill>
        <p:spPr>
          <a:xfrm>
            <a:off x="6051960" y="2151720"/>
            <a:ext cx="2631600" cy="1973520"/>
          </a:xfrm>
          <a:prstGeom prst="rect">
            <a:avLst/>
          </a:prstGeom>
          <a:ln>
            <a:noFill/>
          </a:ln>
        </p:spPr>
      </p:pic>
      <p:pic>
        <p:nvPicPr>
          <p:cNvPr id="124" name="Picture 1"/>
          <p:cNvPicPr/>
          <p:nvPr/>
        </p:nvPicPr>
        <p:blipFill>
          <a:blip r:embed="rId7"/>
          <a:stretch/>
        </p:blipFill>
        <p:spPr>
          <a:xfrm>
            <a:off x="8500320" y="6840000"/>
            <a:ext cx="1507320" cy="632880"/>
          </a:xfrm>
          <a:prstGeom prst="rect">
            <a:avLst/>
          </a:prstGeom>
          <a:ln>
            <a:noFill/>
          </a:ln>
        </p:spPr>
      </p:pic>
      <p:sp>
        <p:nvSpPr>
          <p:cNvPr id="11" name="Rechteck 7"/>
          <p:cNvSpPr/>
          <p:nvPr/>
        </p:nvSpPr>
        <p:spPr>
          <a:xfrm>
            <a:off x="225659" y="6110164"/>
            <a:ext cx="2757578" cy="122207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2" name="Gruppieren 6"/>
          <p:cNvGrpSpPr/>
          <p:nvPr/>
        </p:nvGrpSpPr>
        <p:grpSpPr>
          <a:xfrm>
            <a:off x="286348" y="6213251"/>
            <a:ext cx="2641016" cy="1026920"/>
            <a:chOff x="5532400" y="5203061"/>
            <a:chExt cx="2798082" cy="1026920"/>
          </a:xfrm>
        </p:grpSpPr>
        <p:pic>
          <p:nvPicPr>
            <p:cNvPr id="13" name="Grafik 5"/>
            <p:cNvPicPr>
              <a:picLocks noChangeAspect="1"/>
            </p:cNvPicPr>
            <p:nvPr/>
          </p:nvPicPr>
          <p:blipFill rotWithShape="1">
            <a:blip r:embed="rId8" cstate="print">
              <a:extLst>
                <a:ext uri="{28A0092B-C50C-407E-A947-70E740481C1C}">
                  <a14:useLocalDpi xmlns:a14="http://schemas.microsoft.com/office/drawing/2010/main" val="0"/>
                </a:ext>
              </a:extLst>
            </a:blip>
            <a:srcRect l="2934" t="1574" r="71395" b="64344"/>
            <a:stretch/>
          </p:blipFill>
          <p:spPr>
            <a:xfrm>
              <a:off x="5771918" y="5203061"/>
              <a:ext cx="907868" cy="424457"/>
            </a:xfrm>
            <a:prstGeom prst="rect">
              <a:avLst/>
            </a:prstGeom>
          </p:spPr>
        </p:pic>
        <p:pic>
          <p:nvPicPr>
            <p:cNvPr id="14" name="Grafik 26"/>
            <p:cNvPicPr>
              <a:picLocks noChangeAspect="1"/>
            </p:cNvPicPr>
            <p:nvPr/>
          </p:nvPicPr>
          <p:blipFill rotWithShape="1">
            <a:blip r:embed="rId8">
              <a:extLst>
                <a:ext uri="{28A0092B-C50C-407E-A947-70E740481C1C}">
                  <a14:useLocalDpi xmlns:a14="http://schemas.microsoft.com/office/drawing/2010/main" val="0"/>
                </a:ext>
              </a:extLst>
            </a:blip>
            <a:srcRect l="24381" t="53383" r="3038" b="-1573"/>
            <a:stretch/>
          </p:blipFill>
          <p:spPr>
            <a:xfrm>
              <a:off x="5532400" y="5575739"/>
              <a:ext cx="2798082" cy="654242"/>
            </a:xfrm>
            <a:prstGeom prst="rect">
              <a:avLst/>
            </a:prstGeom>
          </p:spPr>
        </p:pic>
      </p:grpSp>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25758" t="47978" r="11451"/>
          <a:stretch/>
        </p:blipFill>
        <p:spPr>
          <a:xfrm>
            <a:off x="2648763" y="5960210"/>
            <a:ext cx="2512363" cy="865137"/>
          </a:xfrm>
          <a:prstGeom prst="rect">
            <a:avLst/>
          </a:prstGeom>
          <a:ln>
            <a:solidFill>
              <a:schemeClr val="tx1"/>
            </a:solid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739800" y="693720"/>
            <a:ext cx="4947840" cy="6037560"/>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GB" sz="3200" b="1" strike="noStrike" spc="-1" dirty="0">
                <a:solidFill>
                  <a:srgbClr val="000000"/>
                </a:solidFill>
                <a:uFill>
                  <a:solidFill>
                    <a:srgbClr val="FFFFFF"/>
                  </a:solidFill>
                </a:uFill>
                <a:latin typeface="Arial"/>
                <a:ea typeface="Noto Sans CJK SC Regular"/>
              </a:rPr>
              <a:t>NEST Development</a:t>
            </a:r>
            <a:endParaRPr lang="en-GB" sz="1800" b="0" strike="noStrike" spc="-1" dirty="0">
              <a:solidFill>
                <a:srgbClr val="000000"/>
              </a:solidFill>
              <a:uFill>
                <a:solidFill>
                  <a:srgbClr val="FFFFFF"/>
                </a:solidFill>
              </a:uFill>
              <a:latin typeface="Arial"/>
            </a:endParaRPr>
          </a:p>
          <a:p>
            <a:pPr>
              <a:lnSpc>
                <a:spcPct val="93000"/>
              </a:lnSpc>
            </a:pP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Active developer community on GitHub</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Regular open developer video conferences</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Focus on improving performance and usability</a:t>
            </a:r>
            <a:endParaRPr lang="en-GB" sz="1800" b="0" strike="noStrike" spc="-1" dirty="0">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Some current projects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NESTML: Automatic code generation for neuron models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NESTIO: Efficient data recording to binary file formats </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Dry-run mode: Efficient performance analysis on supercomputers</a:t>
            </a:r>
            <a:endParaRPr lang="en-GB" sz="1800" b="0" strike="noStrike" spc="-1" dirty="0">
              <a:solidFill>
                <a:srgbClr val="000000"/>
              </a:solidFill>
              <a:uFill>
                <a:solidFill>
                  <a:srgbClr val="FFFFFF"/>
                </a:solidFill>
              </a:uFill>
              <a:latin typeface="Arial"/>
            </a:endParaRPr>
          </a:p>
          <a:p>
            <a:pPr marL="1028880" lvl="1" indent="-285120">
              <a:lnSpc>
                <a:spcPct val="100000"/>
              </a:lnSpc>
              <a:buClr>
                <a:srgbClr val="000000"/>
              </a:buClr>
              <a:buFont typeface="Arial"/>
              <a:buChar char="•"/>
            </a:pPr>
            <a:r>
              <a:rPr lang="en-GB" sz="1800" b="0" strike="noStrike" spc="-1" dirty="0" err="1">
                <a:solidFill>
                  <a:srgbClr val="000000"/>
                </a:solidFill>
                <a:uFill>
                  <a:solidFill>
                    <a:srgbClr val="FFFFFF"/>
                  </a:solidFill>
                </a:uFill>
                <a:latin typeface="Arial"/>
                <a:ea typeface="Noto Sans CJK SC Regular"/>
              </a:rPr>
              <a:t>Exascale</a:t>
            </a:r>
            <a:r>
              <a:rPr lang="en-GB" sz="1800" b="0" strike="noStrike" spc="-1" dirty="0">
                <a:solidFill>
                  <a:srgbClr val="000000"/>
                </a:solidFill>
                <a:uFill>
                  <a:solidFill>
                    <a:srgbClr val="FFFFFF"/>
                  </a:solidFill>
                </a:uFill>
                <a:latin typeface="Arial"/>
                <a:ea typeface="Noto Sans CJK SC Regular"/>
              </a:rPr>
              <a:t> readiness</a:t>
            </a:r>
          </a:p>
          <a:p>
            <a:pPr marL="1028880" lvl="1" indent="-285120">
              <a:lnSpc>
                <a:spcPct val="100000"/>
              </a:lnSpc>
              <a:buClr>
                <a:srgbClr val="000000"/>
              </a:buClr>
              <a:buFont typeface="Arial"/>
              <a:buChar char="•"/>
            </a:pPr>
            <a:r>
              <a:rPr lang="en-GB" spc="-1" dirty="0">
                <a:solidFill>
                  <a:srgbClr val="000000"/>
                </a:solidFill>
                <a:uFill>
                  <a:solidFill>
                    <a:srgbClr val="FFFFFF"/>
                  </a:solidFill>
                </a:uFill>
                <a:latin typeface="Arial"/>
                <a:ea typeface="Noto Sans CJK SC Regular"/>
              </a:rPr>
              <a:t>Optimized</a:t>
            </a:r>
            <a:r>
              <a:rPr lang="en-GB" sz="1800" b="0" strike="noStrike" spc="-1" dirty="0">
                <a:solidFill>
                  <a:srgbClr val="000000"/>
                </a:solidFill>
                <a:uFill>
                  <a:solidFill>
                    <a:srgbClr val="FFFFFF"/>
                  </a:solidFill>
                </a:uFill>
                <a:latin typeface="Arial"/>
                <a:ea typeface="Noto Sans CJK SC Regular"/>
              </a:rPr>
              <a:t> network construction speeds for highly parallel simulations of complex networks</a:t>
            </a:r>
            <a:endParaRPr lang="en-GB" sz="1800" b="0" strike="noStrike" spc="-1" dirty="0">
              <a:solidFill>
                <a:srgbClr val="000000"/>
              </a:solidFill>
              <a:uFill>
                <a:solidFill>
                  <a:srgbClr val="FFFFFF"/>
                </a:solidFill>
              </a:uFill>
              <a:latin typeface="Arial"/>
            </a:endParaRPr>
          </a:p>
          <a:p>
            <a:pPr marL="15840" indent="270000">
              <a:lnSpc>
                <a:spcPct val="100000"/>
              </a:lnSpc>
              <a:buClr>
                <a:srgbClr val="000000"/>
              </a:buClr>
              <a:buFont typeface="Arial"/>
              <a:buChar char="•"/>
            </a:pPr>
            <a:r>
              <a:rPr lang="en-GB" sz="1800" b="0" strike="noStrike" spc="-1" dirty="0">
                <a:solidFill>
                  <a:srgbClr val="000000"/>
                </a:solidFill>
                <a:uFill>
                  <a:solidFill>
                    <a:srgbClr val="FFFFFF"/>
                  </a:solidFill>
                </a:uFill>
                <a:latin typeface="Arial"/>
                <a:ea typeface="Noto Sans CJK SC Regular"/>
              </a:rPr>
              <a:t> Regular publications on NEST simulation 	technology</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26" name="Picture 1"/>
          <p:cNvPicPr/>
          <p:nvPr/>
        </p:nvPicPr>
        <p:blipFill>
          <a:blip r:embed="rId3"/>
          <a:stretch/>
        </p:blipFill>
        <p:spPr>
          <a:xfrm>
            <a:off x="5688360" y="827639"/>
            <a:ext cx="4176402" cy="2421169"/>
          </a:xfrm>
          <a:prstGeom prst="rect">
            <a:avLst/>
          </a:prstGeom>
          <a:ln>
            <a:noFill/>
          </a:ln>
        </p:spPr>
      </p:pic>
      <p:sp>
        <p:nvSpPr>
          <p:cNvPr id="128" name="CustomShape 2"/>
          <p:cNvSpPr/>
          <p:nvPr/>
        </p:nvSpPr>
        <p:spPr>
          <a:xfrm>
            <a:off x="7632720" y="6869160"/>
            <a:ext cx="15811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u="sng" spc="-1" dirty="0">
                <a:solidFill>
                  <a:srgbClr val="0000FF"/>
                </a:solidFill>
                <a:uFill>
                  <a:solidFill>
                    <a:srgbClr val="FFFFFF"/>
                  </a:solidFill>
                </a:uFill>
                <a:latin typeface="Arial"/>
                <a:ea typeface="Noto Sans CJK SC Regular"/>
                <a:hlinkClick r:id="rId4"/>
              </a:rPr>
              <a:t>Jordan</a:t>
            </a:r>
            <a:r>
              <a:rPr lang="en-GB" sz="1400" b="0" u="sng" strike="noStrike" spc="-1" dirty="0">
                <a:solidFill>
                  <a:srgbClr val="0000FF"/>
                </a:solidFill>
                <a:uFill>
                  <a:solidFill>
                    <a:srgbClr val="FFFFFF"/>
                  </a:solidFill>
                </a:uFill>
                <a:latin typeface="Arial"/>
                <a:ea typeface="Noto Sans CJK SC Regular"/>
                <a:hlinkClick r:id="rId4"/>
              </a:rPr>
              <a:t> et al. (2018)</a:t>
            </a:r>
            <a:endParaRPr lang="en-GB"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rotWithShape="1">
          <a:blip r:embed="rId5"/>
          <a:srcRect l="4" r="44279"/>
          <a:stretch/>
        </p:blipFill>
        <p:spPr>
          <a:xfrm>
            <a:off x="5919127" y="3470826"/>
            <a:ext cx="3816000" cy="3429000"/>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4777" t="35204" b="29935"/>
          <a:stretch/>
        </p:blipFill>
        <p:spPr>
          <a:xfrm>
            <a:off x="854019" y="6269471"/>
            <a:ext cx="3119049" cy="840386"/>
          </a:xfrm>
          <a:prstGeom prst="rect">
            <a:avLst/>
          </a:prstGeom>
          <a:ln>
            <a:noFill/>
          </a:ln>
          <a:effectLst>
            <a:outerShdw blurRad="292100" dist="139700" dir="2700000" algn="tl" rotWithShape="0">
              <a:srgbClr val="333333">
                <a:alpha val="65000"/>
              </a:srgbClr>
            </a:outerShdw>
          </a:effectLst>
        </p:spPr>
      </p:pic>
      <p:sp>
        <p:nvSpPr>
          <p:cNvPr id="9" name="Rectangular Callout 8"/>
          <p:cNvSpPr/>
          <p:nvPr/>
        </p:nvSpPr>
        <p:spPr>
          <a:xfrm>
            <a:off x="4422077" y="6970039"/>
            <a:ext cx="2994100" cy="404481"/>
          </a:xfrm>
          <a:prstGeom prst="wedgeRectCallout">
            <a:avLst>
              <a:gd name="adj1" fmla="val -53902"/>
              <a:gd name="adj2" fmla="val -14182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100" dirty="0">
                <a:solidFill>
                  <a:prstClr val="white"/>
                </a:solidFill>
                <a:cs typeface="Arial" panose="020B0604020202020204" pitchFamily="34" charset="0"/>
              </a:rPr>
              <a:t>shows how to make memory consumption of compute nodes independent of network size </a:t>
            </a:r>
          </a:p>
        </p:txBody>
      </p:sp>
      <p:pic>
        <p:nvPicPr>
          <p:cNvPr id="10" name="Picture 9"/>
          <p:cNvPicPr>
            <a:picLocks noChangeAspect="1"/>
          </p:cNvPicPr>
          <p:nvPr/>
        </p:nvPicPr>
        <p:blipFill>
          <a:blip r:embed="rId7"/>
          <a:stretch>
            <a:fillRect/>
          </a:stretch>
        </p:blipFill>
        <p:spPr>
          <a:xfrm>
            <a:off x="4347594" y="6010831"/>
            <a:ext cx="607011" cy="517279"/>
          </a:xfrm>
          <a:prstGeom prst="rect">
            <a:avLst/>
          </a:prstGeom>
        </p:spPr>
      </p:pic>
      <p:pic>
        <p:nvPicPr>
          <p:cNvPr id="11" name="Picture 10"/>
          <p:cNvPicPr>
            <a:picLocks noChangeAspect="1"/>
          </p:cNvPicPr>
          <p:nvPr/>
        </p:nvPicPr>
        <p:blipFill>
          <a:blip r:embed="rId8"/>
          <a:stretch>
            <a:fillRect/>
          </a:stretch>
        </p:blipFill>
        <p:spPr>
          <a:xfrm>
            <a:off x="5077589" y="6010831"/>
            <a:ext cx="531543" cy="460195"/>
          </a:xfrm>
          <a:prstGeom prst="rect">
            <a:avLst/>
          </a:prstGeom>
        </p:spPr>
      </p:pic>
      <p:sp>
        <p:nvSpPr>
          <p:cNvPr id="12" name="TextBox 11"/>
          <p:cNvSpPr txBox="1"/>
          <p:nvPr/>
        </p:nvSpPr>
        <p:spPr>
          <a:xfrm>
            <a:off x="4954605" y="6403113"/>
            <a:ext cx="1078162" cy="276999"/>
          </a:xfrm>
          <a:prstGeom prst="rect">
            <a:avLst/>
          </a:prstGeom>
          <a:noFill/>
        </p:spPr>
        <p:txBody>
          <a:bodyPr wrap="square" rtlCol="0">
            <a:spAutoFit/>
          </a:bodyPr>
          <a:lstStyle/>
          <a:p>
            <a:r>
              <a:rPr lang="en-GB" sz="1200" dirty="0">
                <a:solidFill>
                  <a:schemeClr val="bg1">
                    <a:lumMod val="75000"/>
                  </a:schemeClr>
                </a:solidFill>
              </a:rPr>
              <a:t>[2018-05-16]</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1674" y="508532"/>
            <a:ext cx="2389585" cy="147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Content Placeholder 4" descr="mlm.jpg"/>
          <p:cNvPicPr>
            <a:picLocks noChangeAspect="1"/>
          </p:cNvPicPr>
          <p:nvPr/>
        </p:nvPicPr>
        <p:blipFill rotWithShape="1">
          <a:blip r:embed="rId3" cstate="print">
            <a:extLst>
              <a:ext uri="{28A0092B-C50C-407E-A947-70E740481C1C}">
                <a14:useLocalDpi xmlns:a14="http://schemas.microsoft.com/office/drawing/2010/main" val="0"/>
              </a:ext>
            </a:extLst>
          </a:blip>
          <a:srcRect r="4323" b="4949"/>
          <a:stretch/>
        </p:blipFill>
        <p:spPr>
          <a:xfrm>
            <a:off x="6620643" y="1680839"/>
            <a:ext cx="1929000" cy="2395694"/>
          </a:xfrm>
          <a:prstGeom prst="rect">
            <a:avLst/>
          </a:prstGeom>
        </p:spPr>
      </p:pic>
      <p:sp>
        <p:nvSpPr>
          <p:cNvPr id="5" name="CustomShape 1"/>
          <p:cNvSpPr/>
          <p:nvPr/>
        </p:nvSpPr>
        <p:spPr>
          <a:xfrm>
            <a:off x="739800" y="693719"/>
            <a:ext cx="5585696" cy="6535419"/>
          </a:xfrm>
          <a:prstGeom prst="rect">
            <a:avLst/>
          </a:prstGeom>
          <a:noFill/>
          <a:ln>
            <a:noFill/>
          </a:ln>
        </p:spPr>
        <p:style>
          <a:lnRef idx="0">
            <a:scrgbClr r="0" g="0" b="0"/>
          </a:lnRef>
          <a:fillRef idx="0">
            <a:scrgbClr r="0" g="0" b="0"/>
          </a:fillRef>
          <a:effectRef idx="0">
            <a:scrgbClr r="0" g="0" b="0"/>
          </a:effectRef>
          <a:fontRef idx="minor"/>
        </p:style>
        <p:txBody>
          <a:bodyPr lIns="90000" tIns="60840" rIns="90000" bIns="45000"/>
          <a:lstStyle/>
          <a:p>
            <a:pPr>
              <a:lnSpc>
                <a:spcPct val="93000"/>
              </a:lnSpc>
            </a:pPr>
            <a:r>
              <a:rPr lang="en-US" sz="3200" b="1" dirty="0"/>
              <a:t>Publicly available </a:t>
            </a:r>
          </a:p>
          <a:p>
            <a:pPr>
              <a:lnSpc>
                <a:spcPct val="93000"/>
              </a:lnSpc>
            </a:pPr>
            <a:r>
              <a:rPr lang="en-US" sz="3200" b="1" dirty="0"/>
              <a:t>large-scale NEST models</a:t>
            </a:r>
          </a:p>
          <a:p>
            <a:pPr>
              <a:lnSpc>
                <a:spcPct val="93000"/>
              </a:lnSpc>
            </a:pPr>
            <a:endParaRPr lang="en-GB" b="1" strike="noStrike" spc="-1" dirty="0">
              <a:solidFill>
                <a:srgbClr val="000000"/>
              </a:solidFill>
              <a:uFill>
                <a:solidFill>
                  <a:srgbClr val="FFFFFF"/>
                </a:solidFill>
              </a:uFill>
            </a:endParaRPr>
          </a:p>
          <a:p>
            <a:pPr marL="285750" indent="-285750">
              <a:buFont typeface="Arial" panose="020B0604020202020204" pitchFamily="34" charset="0"/>
              <a:buChar char="•"/>
            </a:pPr>
            <a:r>
              <a:rPr lang="en-US" sz="1600" dirty="0"/>
              <a:t>Microcircuit model of 1 mm</a:t>
            </a:r>
            <a:r>
              <a:rPr lang="en-US" sz="1600" baseline="30000" dirty="0"/>
              <a:t>2</a:t>
            </a:r>
            <a:r>
              <a:rPr lang="en-US" sz="1600" dirty="0"/>
              <a:t> of early sensory cortex with full density of neurons and synapses (</a:t>
            </a:r>
            <a:r>
              <a:rPr lang="en-US" sz="1600" dirty="0" err="1"/>
              <a:t>Potjans</a:t>
            </a:r>
            <a:r>
              <a:rPr lang="en-US" sz="1600" dirty="0"/>
              <a:t> and </a:t>
            </a:r>
            <a:r>
              <a:rPr lang="en-US" sz="1600" dirty="0" err="1"/>
              <a:t>Diesman</a:t>
            </a:r>
            <a:r>
              <a:rPr lang="en-US" sz="1600" dirty="0"/>
              <a:t>, 2014)</a:t>
            </a:r>
          </a:p>
          <a:p>
            <a:pPr marL="742950" lvl="1" indent="-285750">
              <a:buFont typeface="Arial" panose="020B0604020202020204" pitchFamily="34" charset="0"/>
              <a:buChar char="•"/>
            </a:pPr>
            <a:r>
              <a:rPr lang="de-DE" sz="1600" dirty="0"/>
              <a:t>~ 80,000 LIF </a:t>
            </a:r>
            <a:r>
              <a:rPr lang="de-DE" sz="1600" dirty="0" err="1"/>
              <a:t>neurons</a:t>
            </a:r>
            <a:r>
              <a:rPr lang="de-DE" sz="1600"/>
              <a:t>, ~ 0.3 </a:t>
            </a:r>
            <a:r>
              <a:rPr lang="de-DE" sz="1600" dirty="0" err="1"/>
              <a:t>billion</a:t>
            </a:r>
            <a:r>
              <a:rPr lang="de-DE" sz="1600" dirty="0"/>
              <a:t> </a:t>
            </a:r>
            <a:r>
              <a:rPr lang="de-DE" sz="1600" dirty="0" err="1"/>
              <a:t>synapses</a:t>
            </a:r>
            <a:endParaRPr lang="de-DE" sz="1600" dirty="0"/>
          </a:p>
          <a:p>
            <a:pPr marL="742950" lvl="1" indent="-285750">
              <a:buFont typeface="Arial" panose="020B0604020202020204" pitchFamily="34" charset="0"/>
              <a:buChar char="•"/>
            </a:pPr>
            <a:r>
              <a:rPr lang="en-US" sz="1600" dirty="0"/>
              <a:t>Reproduces asynchronous irregular spiking and layer- and population-specific firing rates</a:t>
            </a:r>
          </a:p>
          <a:p>
            <a:pPr marL="742950" lvl="1" indent="-285750">
              <a:buFont typeface="Arial" panose="020B0604020202020204" pitchFamily="34" charset="0"/>
              <a:buChar char="•"/>
            </a:pPr>
            <a:r>
              <a:rPr lang="en-US" sz="1600" dirty="0"/>
              <a:t>Building block for many further studies</a:t>
            </a:r>
          </a:p>
          <a:p>
            <a:pPr marL="742950" lvl="1" indent="-285750">
              <a:buFont typeface="Arial" panose="020B0604020202020204" pitchFamily="34" charset="0"/>
              <a:buChar char="•"/>
            </a:pPr>
            <a:r>
              <a:rPr lang="en-US" sz="1600" dirty="0"/>
              <a:t>SLI, </a:t>
            </a:r>
            <a:r>
              <a:rPr lang="en-US" sz="1600" dirty="0" err="1"/>
              <a:t>PyNEST</a:t>
            </a:r>
            <a:r>
              <a:rPr lang="en-US" sz="1600" dirty="0"/>
              <a:t>, </a:t>
            </a:r>
            <a:r>
              <a:rPr lang="en-US" sz="1600" dirty="0" err="1"/>
              <a:t>PyNN</a:t>
            </a:r>
            <a:r>
              <a:rPr lang="en-US" sz="1600" dirty="0"/>
              <a:t> versions available (NEST and </a:t>
            </a:r>
            <a:r>
              <a:rPr lang="en-US" sz="1600" dirty="0" err="1"/>
              <a:t>PyNN</a:t>
            </a:r>
            <a:r>
              <a:rPr lang="en-US" sz="1600" dirty="0"/>
              <a:t> releases; Open Source Brain)</a:t>
            </a:r>
            <a:r>
              <a:rPr lang="en-GB" sz="1600" dirty="0"/>
              <a:t> </a:t>
            </a:r>
          </a:p>
          <a:p>
            <a:pPr marL="742950" lvl="1" indent="-285750">
              <a:buFont typeface="Arial" panose="020B0604020202020204" pitchFamily="34" charset="0"/>
              <a:buChar char="•"/>
            </a:pPr>
            <a:r>
              <a:rPr lang="en-GB" sz="1600" dirty="0"/>
              <a:t>used in 17 peer-reviewed studies, cited in 62 peer-reviewed publications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Multi-area model of all vision-related areas of macaque cortex (Schmidt et al., 2018)</a:t>
            </a:r>
          </a:p>
          <a:p>
            <a:pPr marL="742950" lvl="1" indent="-285750">
              <a:buFont typeface="Arial" panose="020B0604020202020204" pitchFamily="34" charset="0"/>
              <a:buChar char="•"/>
            </a:pPr>
            <a:r>
              <a:rPr lang="en-US" sz="1600" dirty="0"/>
              <a:t>32 areas in one hemisphere, each represented by 1 mm</a:t>
            </a:r>
            <a:r>
              <a:rPr lang="en-US" sz="1600" baseline="30000" dirty="0"/>
              <a:t>2</a:t>
            </a:r>
            <a:r>
              <a:rPr lang="en-US" sz="1600" dirty="0"/>
              <a:t> microcircuit</a:t>
            </a:r>
          </a:p>
          <a:p>
            <a:pPr marL="742950" lvl="1" indent="-285750">
              <a:buFont typeface="Arial" panose="020B0604020202020204" pitchFamily="34" charset="0"/>
              <a:buChar char="•"/>
            </a:pPr>
            <a:r>
              <a:rPr lang="de-DE" sz="1600" dirty="0"/>
              <a:t>~ 4 </a:t>
            </a:r>
            <a:r>
              <a:rPr lang="de-DE" sz="1600" dirty="0" err="1"/>
              <a:t>million</a:t>
            </a:r>
            <a:r>
              <a:rPr lang="de-DE" sz="1600" dirty="0"/>
              <a:t> LIF </a:t>
            </a:r>
            <a:r>
              <a:rPr lang="de-DE" sz="1600" dirty="0" err="1"/>
              <a:t>neurons</a:t>
            </a:r>
            <a:r>
              <a:rPr lang="de-DE" sz="1600" dirty="0"/>
              <a:t>, ~ 24 </a:t>
            </a:r>
            <a:r>
              <a:rPr lang="de-DE" sz="1600" dirty="0" err="1"/>
              <a:t>billion</a:t>
            </a:r>
            <a:r>
              <a:rPr lang="de-DE" sz="1600" dirty="0"/>
              <a:t> </a:t>
            </a:r>
            <a:r>
              <a:rPr lang="de-DE" sz="1600" dirty="0" err="1"/>
              <a:t>synapses</a:t>
            </a:r>
            <a:endParaRPr lang="de-DE" sz="1600" dirty="0"/>
          </a:p>
          <a:p>
            <a:pPr marL="742950" lvl="1" indent="-285750">
              <a:buFont typeface="Arial" panose="020B0604020202020204" pitchFamily="34" charset="0"/>
              <a:buChar char="•"/>
            </a:pPr>
            <a:r>
              <a:rPr lang="en-US" sz="1600" dirty="0"/>
              <a:t>Reproduces resting-state spiking activity and functional connectivity</a:t>
            </a:r>
          </a:p>
          <a:p>
            <a:pPr marL="742950" lvl="1" indent="-285750">
              <a:buFont typeface="Arial" panose="020B0604020202020204" pitchFamily="34" charset="0"/>
              <a:buChar char="•"/>
            </a:pPr>
            <a:r>
              <a:rPr lang="en-US" sz="1600" dirty="0" err="1"/>
              <a:t>PyNEST</a:t>
            </a:r>
            <a:r>
              <a:rPr lang="en-US" sz="1600" dirty="0"/>
              <a:t> version with data integration process available (GitHub)</a:t>
            </a:r>
            <a:endParaRPr lang="de-DE" sz="1600" dirty="0"/>
          </a:p>
          <a:p>
            <a:pPr marL="742950" lvl="1" indent="-285750">
              <a:buFont typeface="Arial" panose="020B0604020202020204" pitchFamily="34" charset="0"/>
              <a:buChar char="•"/>
            </a:pPr>
            <a:endParaRPr lang="de-DE" dirty="0"/>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6" name="CustomShape 2"/>
          <p:cNvSpPr/>
          <p:nvPr/>
        </p:nvSpPr>
        <p:spPr>
          <a:xfrm>
            <a:off x="7621523" y="3839897"/>
            <a:ext cx="2142791" cy="24306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200" u="sng" spc="-1" dirty="0" err="1">
                <a:solidFill>
                  <a:srgbClr val="0000FF"/>
                </a:solidFill>
                <a:uFill>
                  <a:solidFill>
                    <a:srgbClr val="FFFFFF"/>
                  </a:solidFill>
                </a:uFill>
                <a:latin typeface="Arial"/>
                <a:ea typeface="Noto Sans CJK SC Regular"/>
                <a:hlinkClick r:id="rId4"/>
              </a:rPr>
              <a:t>Potjans</a:t>
            </a:r>
            <a:r>
              <a:rPr lang="en-GB" sz="1200" u="sng" spc="-1" dirty="0">
                <a:solidFill>
                  <a:srgbClr val="0000FF"/>
                </a:solidFill>
                <a:uFill>
                  <a:solidFill>
                    <a:srgbClr val="FFFFFF"/>
                  </a:solidFill>
                </a:uFill>
                <a:latin typeface="Arial"/>
                <a:ea typeface="Noto Sans CJK SC Regular"/>
                <a:hlinkClick r:id="rId4"/>
              </a:rPr>
              <a:t> and </a:t>
            </a:r>
            <a:r>
              <a:rPr lang="en-GB" sz="1200" u="sng" spc="-1" dirty="0" err="1">
                <a:solidFill>
                  <a:srgbClr val="0000FF"/>
                </a:solidFill>
                <a:uFill>
                  <a:solidFill>
                    <a:srgbClr val="FFFFFF"/>
                  </a:solidFill>
                </a:uFill>
                <a:latin typeface="Arial"/>
                <a:ea typeface="Noto Sans CJK SC Regular"/>
                <a:hlinkClick r:id="rId4"/>
              </a:rPr>
              <a:t>Diesmann</a:t>
            </a:r>
            <a:r>
              <a:rPr lang="en-GB" sz="1200" b="0" u="sng" strike="noStrike" spc="-1" dirty="0">
                <a:solidFill>
                  <a:srgbClr val="0000FF"/>
                </a:solidFill>
                <a:uFill>
                  <a:solidFill>
                    <a:srgbClr val="FFFFFF"/>
                  </a:solidFill>
                </a:uFill>
                <a:latin typeface="Arial"/>
                <a:ea typeface="Noto Sans CJK SC Regular"/>
                <a:hlinkClick r:id="rId4"/>
              </a:rPr>
              <a:t> (2014)</a:t>
            </a:r>
            <a:endParaRPr lang="en-GB" sz="1200" b="0" strike="noStrike" spc="-1" dirty="0">
              <a:solidFill>
                <a:srgbClr val="000000"/>
              </a:solidFill>
              <a:uFill>
                <a:solidFill>
                  <a:srgbClr val="FFFFFF"/>
                </a:solidFill>
              </a:uFill>
              <a:latin typeface="Aria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3035" y="4647869"/>
            <a:ext cx="3656977" cy="2818503"/>
          </a:xfrm>
          <a:prstGeom prst="rect">
            <a:avLst/>
          </a:prstGeom>
        </p:spPr>
      </p:pic>
      <p:sp>
        <p:nvSpPr>
          <p:cNvPr id="10" name="CustomShape 2"/>
          <p:cNvSpPr/>
          <p:nvPr/>
        </p:nvSpPr>
        <p:spPr>
          <a:xfrm>
            <a:off x="8461977" y="6992125"/>
            <a:ext cx="1535172" cy="23701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200" u="sng" spc="-1" dirty="0">
                <a:solidFill>
                  <a:srgbClr val="0000FF"/>
                </a:solidFill>
                <a:uFill>
                  <a:solidFill>
                    <a:srgbClr val="FFFFFF"/>
                  </a:solidFill>
                </a:uFill>
                <a:latin typeface="Arial"/>
                <a:ea typeface="Noto Sans CJK SC Regular"/>
                <a:hlinkClick r:id="rId4"/>
              </a:rPr>
              <a:t>Schmidt et al. </a:t>
            </a:r>
            <a:r>
              <a:rPr lang="en-GB" sz="1200" b="0" u="sng" strike="noStrike" spc="-1" dirty="0">
                <a:solidFill>
                  <a:srgbClr val="0000FF"/>
                </a:solidFill>
                <a:uFill>
                  <a:solidFill>
                    <a:srgbClr val="FFFFFF"/>
                  </a:solidFill>
                </a:uFill>
                <a:latin typeface="Arial"/>
                <a:ea typeface="Noto Sans CJK SC Regular"/>
                <a:hlinkClick r:id="rId4"/>
              </a:rPr>
              <a:t>(2018)</a:t>
            </a:r>
            <a:endParaRPr lang="en-GB" sz="1200" b="0" strike="noStrike" spc="-1" dirty="0">
              <a:solidFill>
                <a:srgbClr val="000000"/>
              </a:solidFill>
              <a:uFill>
                <a:solidFill>
                  <a:srgbClr val="FFFFFF"/>
                </a:solidFill>
              </a:uFill>
              <a:latin typeface="Arial"/>
            </a:endParaRPr>
          </a:p>
        </p:txBody>
      </p:sp>
      <p:pic>
        <p:nvPicPr>
          <p:cNvPr id="8" name="Content Placeholder 1"/>
          <p:cNvPicPr>
            <a:picLocks noChangeAspect="1"/>
          </p:cNvPicPr>
          <p:nvPr/>
        </p:nvPicPr>
        <p:blipFill rotWithShape="1">
          <a:blip r:embed="rId6" cstate="print">
            <a:extLst>
              <a:ext uri="{28A0092B-C50C-407E-A947-70E740481C1C}">
                <a14:useLocalDpi xmlns:a14="http://schemas.microsoft.com/office/drawing/2010/main" val="0"/>
              </a:ext>
            </a:extLst>
          </a:blip>
          <a:srcRect r="3630" b="31887"/>
          <a:stretch/>
        </p:blipFill>
        <p:spPr>
          <a:xfrm>
            <a:off x="7395677" y="4647869"/>
            <a:ext cx="2480582" cy="803978"/>
          </a:xfrm>
          <a:prstGeom prst="rect">
            <a:avLst/>
          </a:prstGeom>
          <a:ln w="9525">
            <a:solidFill>
              <a:schemeClr val="tx1"/>
            </a:solidFill>
          </a:ln>
        </p:spPr>
      </p:pic>
    </p:spTree>
    <p:extLst>
      <p:ext uri="{BB962C8B-B14F-4D97-AF65-F5344CB8AC3E}">
        <p14:creationId xmlns:p14="http://schemas.microsoft.com/office/powerpoint/2010/main" val="13233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575640" y="1338120"/>
            <a:ext cx="8928000" cy="37709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dirty="0">
                <a:solidFill>
                  <a:srgbClr val="000000"/>
                </a:solidFill>
                <a:uFill>
                  <a:solidFill>
                    <a:srgbClr val="FFFFFF"/>
                  </a:solidFill>
                </a:uFill>
                <a:latin typeface="Arial"/>
                <a:ea typeface="Noto Sans CJK SC Regular"/>
              </a:rPr>
              <a:t>Simulator homepage</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00"/>
                </a:solidFill>
                <a:uFill>
                  <a:solidFill>
                    <a:srgbClr val="FFFFFF"/>
                  </a:solidFill>
                </a:uFill>
                <a:latin typeface="Arial"/>
                <a:ea typeface="Noto Sans CJK SC Regular"/>
              </a:rPr>
              <a:t>	</a:t>
            </a:r>
            <a:r>
              <a:rPr lang="en-GB" sz="1800" b="0" u="sng" strike="noStrike" spc="-1" dirty="0">
                <a:solidFill>
                  <a:srgbClr val="0000FF"/>
                </a:solidFill>
                <a:uFill>
                  <a:solidFill>
                    <a:srgbClr val="FFFFFF"/>
                  </a:solidFill>
                </a:uFill>
                <a:latin typeface="Arial"/>
                <a:ea typeface="Noto Sans CJK SC Regular"/>
                <a:hlinkClick r:id="rId3"/>
              </a:rPr>
              <a:t>http://www.nest-simulator.org</a:t>
            </a:r>
            <a:r>
              <a:rPr lang="en-GB" sz="1800" b="0" u="sng" strike="noStrike" spc="-1" dirty="0">
                <a:solidFill>
                  <a:srgbClr val="0000FF"/>
                </a:solidFill>
                <a:uFill>
                  <a:solidFill>
                    <a:srgbClr val="FFFFFF"/>
                  </a:solidFill>
                </a:uFill>
                <a:latin typeface="Arial"/>
                <a:ea typeface="Noto Sans CJK SC Regular"/>
              </a:rPr>
              <a:t> </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00"/>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err="1">
                <a:solidFill>
                  <a:srgbClr val="000000"/>
                </a:solidFill>
                <a:uFill>
                  <a:solidFill>
                    <a:srgbClr val="FFFFFF"/>
                  </a:solidFill>
                </a:uFill>
                <a:latin typeface="Arial"/>
                <a:ea typeface="Noto Sans CJK SC Regular"/>
              </a:rPr>
              <a:t>Github</a:t>
            </a:r>
            <a:r>
              <a:rPr lang="en-GB" sz="1800" b="1" strike="noStrike" spc="-1" dirty="0">
                <a:solidFill>
                  <a:srgbClr val="000000"/>
                </a:solidFill>
                <a:uFill>
                  <a:solidFill>
                    <a:srgbClr val="FFFFFF"/>
                  </a:solidFill>
                </a:uFill>
                <a:latin typeface="Arial"/>
                <a:ea typeface="Noto Sans CJK SC Regular"/>
              </a:rPr>
              <a:t> repository</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00"/>
                </a:solidFill>
                <a:uFill>
                  <a:solidFill>
                    <a:srgbClr val="FFFFFF"/>
                  </a:solidFill>
                </a:uFill>
                <a:latin typeface="Arial"/>
                <a:ea typeface="Noto Sans CJK SC Regular"/>
              </a:rPr>
              <a:t>	</a:t>
            </a:r>
            <a:r>
              <a:rPr lang="en-GB" sz="1800" b="0" u="sng" strike="noStrike" spc="-1" dirty="0">
                <a:solidFill>
                  <a:srgbClr val="0000FF"/>
                </a:solidFill>
                <a:uFill>
                  <a:solidFill>
                    <a:srgbClr val="FFFFFF"/>
                  </a:solidFill>
                </a:uFill>
                <a:latin typeface="Arial"/>
                <a:ea typeface="Noto Sans CJK SC Regular"/>
                <a:hlinkClick r:id="rId4"/>
              </a:rPr>
              <a:t>http://github.com/nest/nest-simulator</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a:solidFill>
                  <a:srgbClr val="000000"/>
                </a:solidFill>
                <a:uFill>
                  <a:solidFill>
                    <a:srgbClr val="FFFFFF"/>
                  </a:solidFill>
                </a:uFill>
                <a:latin typeface="Arial"/>
                <a:ea typeface="Noto Sans CJK SC Regular"/>
              </a:rPr>
              <a:t>NEST User mailing list</a:t>
            </a:r>
            <a:r>
              <a:rPr lang="en-GB" sz="1800" b="0" strike="noStrike" spc="-1" dirty="0">
                <a:solidFill>
                  <a:srgbClr val="000000"/>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FF"/>
                </a:solidFill>
                <a:uFill>
                  <a:solidFill>
                    <a:srgbClr val="FFFFFF"/>
                  </a:solidFill>
                </a:uFill>
                <a:latin typeface="Arial"/>
                <a:ea typeface="Noto Sans CJK SC Regular"/>
              </a:rPr>
              <a:t>	</a:t>
            </a:r>
            <a:r>
              <a:rPr lang="en-GB" sz="1800" b="0" strike="noStrike" spc="-1" dirty="0">
                <a:solidFill>
                  <a:srgbClr val="0000FF"/>
                </a:solidFill>
                <a:uFill>
                  <a:solidFill>
                    <a:srgbClr val="FFFFFF"/>
                  </a:solidFill>
                </a:uFill>
                <a:latin typeface="Arial"/>
                <a:ea typeface="Noto Sans CJK SC Regular"/>
                <a:hlinkClick r:id="rId5"/>
              </a:rPr>
              <a:t>http://mail.nest-initiative.org/cgi-bin/mailman/listinfo/nest_user</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a:solidFill>
                  <a:srgbClr val="000000"/>
                </a:solidFill>
                <a:uFill>
                  <a:solidFill>
                    <a:srgbClr val="FFFFFF"/>
                  </a:solidFill>
                </a:uFill>
                <a:latin typeface="Arial"/>
                <a:ea typeface="Noto Sans CJK SC Regular"/>
              </a:rPr>
              <a:t>NEST Initiative</a:t>
            </a:r>
            <a:r>
              <a:rPr lang="en-GB" sz="1800" b="0" strike="noStrike" spc="-1" dirty="0">
                <a:solidFill>
                  <a:srgbClr val="000000"/>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r>
              <a:rPr lang="en-GB" sz="1800" b="0" strike="noStrike" spc="-1" dirty="0">
                <a:solidFill>
                  <a:srgbClr val="0000FF"/>
                </a:solidFill>
                <a:uFill>
                  <a:solidFill>
                    <a:srgbClr val="FFFFFF"/>
                  </a:solidFill>
                </a:uFill>
                <a:latin typeface="Arial"/>
                <a:ea typeface="Noto Sans CJK SC Regular"/>
              </a:rPr>
              <a:t>	</a:t>
            </a:r>
            <a:r>
              <a:rPr lang="en-GB" sz="1800" b="0" u="sng" strike="noStrike" spc="-1" dirty="0">
                <a:solidFill>
                  <a:srgbClr val="0000FF"/>
                </a:solidFill>
                <a:uFill>
                  <a:solidFill>
                    <a:srgbClr val="FFFFFF"/>
                  </a:solidFill>
                </a:uFill>
                <a:latin typeface="Arial"/>
                <a:ea typeface="Noto Sans CJK SC Regular"/>
                <a:hlinkClick r:id="rId6"/>
              </a:rPr>
              <a:t>http://www.nest-initiative.org</a:t>
            </a:r>
            <a:r>
              <a:rPr lang="en-GB" sz="1800" b="0" strike="noStrike" spc="-1" dirty="0">
                <a:solidFill>
                  <a:srgbClr val="0000FF"/>
                </a:solidFill>
                <a:uFill>
                  <a:solidFill>
                    <a:srgbClr val="FFFFFF"/>
                  </a:solidFill>
                </a:uFill>
                <a:latin typeface="Arial"/>
                <a:ea typeface="Noto Sans CJK SC Regular"/>
              </a:rPr>
              <a: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800" b="1" strike="noStrike" spc="-1" dirty="0">
                <a:solidFill>
                  <a:srgbClr val="000000"/>
                </a:solidFill>
                <a:uFill>
                  <a:solidFill>
                    <a:srgbClr val="FFFFFF"/>
                  </a:solidFill>
                </a:uFill>
                <a:latin typeface="Arial"/>
                <a:ea typeface="Noto Sans CJK SC Regular"/>
              </a:rPr>
              <a:t>Annual NEST Conference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0" name="CustomShape 2"/>
          <p:cNvSpPr/>
          <p:nvPr/>
        </p:nvSpPr>
        <p:spPr>
          <a:xfrm>
            <a:off x="575640" y="467640"/>
            <a:ext cx="89280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3600" b="0" strike="noStrike" spc="-1">
                <a:solidFill>
                  <a:srgbClr val="000000"/>
                </a:solidFill>
                <a:uFill>
                  <a:solidFill>
                    <a:srgbClr val="FFFFFF"/>
                  </a:solidFill>
                </a:uFill>
                <a:latin typeface="Arial"/>
                <a:ea typeface="Noto Sans CJK SC Regular"/>
              </a:rPr>
              <a:t>More NEST Resources</a:t>
            </a:r>
            <a:endParaRPr lang="en-GB" sz="1800" b="0" strike="noStrike" spc="-1">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3706F4E6-6999-5C49-B976-BFAE8701FE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583" y="5109028"/>
            <a:ext cx="3041196" cy="2186633"/>
          </a:xfrm>
          <a:prstGeom prst="rect">
            <a:avLst/>
          </a:prstGeom>
        </p:spPr>
      </p:pic>
      <p:pic>
        <p:nvPicPr>
          <p:cNvPr id="7" name="Picture 6">
            <a:extLst>
              <a:ext uri="{FF2B5EF4-FFF2-40B4-BE49-F238E27FC236}">
                <a16:creationId xmlns:a16="http://schemas.microsoft.com/office/drawing/2014/main" id="{9568E784-5026-7C41-A4C8-ADC440EB47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1779" y="5109029"/>
            <a:ext cx="3182653" cy="2186633"/>
          </a:xfrm>
          <a:prstGeom prst="rect">
            <a:avLst/>
          </a:prstGeom>
        </p:spPr>
      </p:pic>
      <p:pic>
        <p:nvPicPr>
          <p:cNvPr id="9" name="Picture 8">
            <a:extLst>
              <a:ext uri="{FF2B5EF4-FFF2-40B4-BE49-F238E27FC236}">
                <a16:creationId xmlns:a16="http://schemas.microsoft.com/office/drawing/2014/main" id="{36338DC8-4A51-5C43-B6EC-59851B0C6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930" y="5109029"/>
            <a:ext cx="3286663" cy="219192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379</Words>
  <Application>Microsoft Macintosh PowerPoint</Application>
  <PresentationFormat>Custom</PresentationFormat>
  <Paragraphs>71</Paragraphs>
  <Slides>5</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vt:i4>
      </vt:variant>
    </vt:vector>
  </HeadingPairs>
  <TitlesOfParts>
    <vt:vector size="14" baseType="lpstr">
      <vt:lpstr>Arial</vt:lpstr>
      <vt:lpstr>DejaVu Sans</vt:lpstr>
      <vt:lpstr>Noto Sans CJK SC Regular</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 resource title&gt;</dc:title>
  <dc:subject/>
  <dc:creator>winuser</dc:creator>
  <dc:description/>
  <cp:lastModifiedBy>Hans Ekkehard Plesser</cp:lastModifiedBy>
  <cp:revision>47</cp:revision>
  <cp:lastPrinted>1601-01-01T00:00:00Z</cp:lastPrinted>
  <dcterms:created xsi:type="dcterms:W3CDTF">2017-05-31T14:58:21Z</dcterms:created>
  <dcterms:modified xsi:type="dcterms:W3CDTF">2018-07-02T14:30:01Z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15.0035</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4</vt:i4>
  </property>
</Properties>
</file>